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0" d="100"/>
          <a:sy n="50" d="100"/>
        </p:scale>
        <p:origin x="3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5000</c:v>
                </c:pt>
                <c:pt idx="4">
                  <c:v>6000</c:v>
                </c:pt>
                <c:pt idx="5">
                  <c:v>7500</c:v>
                </c:pt>
                <c:pt idx="6">
                  <c:v>8000</c:v>
                </c:pt>
                <c:pt idx="7">
                  <c:v>9500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Cost of Goods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2000</c:v>
                </c:pt>
                <c:pt idx="4">
                  <c:v>2500</c:v>
                </c:pt>
                <c:pt idx="5">
                  <c:v>3000</c:v>
                </c:pt>
                <c:pt idx="6">
                  <c:v>3200</c:v>
                </c:pt>
                <c:pt idx="7">
                  <c:v>3500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Labor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3">
                  <c:v>1500</c:v>
                </c:pt>
                <c:pt idx="4">
                  <c:v>2000</c:v>
                </c:pt>
                <c:pt idx="5">
                  <c:v>2200</c:v>
                </c:pt>
                <c:pt idx="6">
                  <c:v>2500</c:v>
                </c:pt>
                <c:pt idx="7">
                  <c:v>3000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Rent and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500</c:v>
                </c:pt>
                <c:pt idx="4">
                  <c:v>700</c:v>
                </c:pt>
                <c:pt idx="5">
                  <c:v>1000</c:v>
                </c:pt>
                <c:pt idx="6">
                  <c:v>2000</c:v>
                </c:pt>
                <c:pt idx="7">
                  <c:v>2500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 Marketing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3">
                  <c:v>300</c:v>
                </c:pt>
                <c:pt idx="4">
                  <c:v>800</c:v>
                </c:pt>
                <c:pt idx="5">
                  <c:v>850</c:v>
                </c:pt>
                <c:pt idx="6">
                  <c:v>900</c:v>
                </c:pt>
                <c:pt idx="7">
                  <c:v>1000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 Net Profit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3">
                  <c:v>January</c:v>
                </c:pt>
                <c:pt idx="4">
                  <c:v>February</c:v>
                </c:pt>
                <c:pt idx="5">
                  <c:v>March</c:v>
                </c:pt>
                <c:pt idx="6">
                  <c:v>April</c:v>
                </c:pt>
                <c:pt idx="7">
                  <c:v>May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3">
                  <c:v>1500</c:v>
                </c:pt>
                <c:pt idx="4">
                  <c:v>1900</c:v>
                </c:pt>
                <c:pt idx="5">
                  <c:v>2800</c:v>
                </c:pt>
                <c:pt idx="6">
                  <c:v>3000</c:v>
                </c:pt>
                <c:pt idx="7">
                  <c:v>4200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00624512"/>
        <c:axId val="700625056"/>
        <c:axId val="0"/>
      </c:bar3DChart>
      <c:catAx>
        <c:axId val="700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625056"/>
        <c:crosses val="autoZero"/>
        <c:auto val="1"/>
        <c:lblAlgn val="ctr"/>
        <c:lblOffset val="100"/>
        <c:noMultiLvlLbl val="0"/>
      </c:catAx>
      <c:valAx>
        <c:axId val="70062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62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1BB3E-E6BC-4BD9-9213-505C8B2848C9}" type="doc">
      <dgm:prSet loTypeId="urn:microsoft.com/office/officeart/2008/layout/CircularPictureCallout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13ACD-3054-45E7-9F25-59BA7855F2E3}">
      <dgm:prSet/>
      <dgm:spPr/>
      <dgm:t>
        <a:bodyPr/>
        <a:lstStyle/>
        <a:p>
          <a:endParaRPr lang="en-US"/>
        </a:p>
      </dgm:t>
    </dgm:pt>
    <dgm:pt modelId="{288E3AEC-5CA7-4F13-A55C-281F947AB9B2}" type="parTrans" cxnId="{D6B06D48-8D5D-4913-9EE5-2441D91753BC}">
      <dgm:prSet/>
      <dgm:spPr/>
      <dgm:t>
        <a:bodyPr/>
        <a:lstStyle/>
        <a:p>
          <a:endParaRPr lang="en-US"/>
        </a:p>
      </dgm:t>
    </dgm:pt>
    <dgm:pt modelId="{9791AC51-BB8D-4226-8CA2-64F1F67AA3C4}" type="sibTrans" cxnId="{D6B06D48-8D5D-4913-9EE5-2441D91753BC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00B736C8-43DC-4F85-877E-59D572E88E82}">
      <dgm:prSet phldrT="[Text]" custT="1"/>
      <dgm:spPr/>
      <dgm:t>
        <a:bodyPr/>
        <a:lstStyle/>
        <a:p>
          <a:r>
            <a:rPr lang="en-US" sz="1100" b="1" dirty="0" smtClean="0"/>
            <a:t>ESPRESSO</a:t>
          </a:r>
          <a:endParaRPr lang="en-US" sz="1100" b="1" dirty="0"/>
        </a:p>
      </dgm:t>
    </dgm:pt>
    <dgm:pt modelId="{E7FC8BD0-D715-4018-933A-0AAF45B54485}" type="parTrans" cxnId="{B8BF214A-8BE0-4F4B-8CB4-FAED48DB5BE2}">
      <dgm:prSet/>
      <dgm:spPr/>
      <dgm:t>
        <a:bodyPr/>
        <a:lstStyle/>
        <a:p>
          <a:endParaRPr lang="en-US"/>
        </a:p>
      </dgm:t>
    </dgm:pt>
    <dgm:pt modelId="{1B1514CF-89CD-4BE4-B2C7-C2481AED0BC5}" type="sibTrans" cxnId="{B8BF214A-8BE0-4F4B-8CB4-FAED48DB5BE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5B8B916-FA28-4D79-A98F-69F1A7807367}">
      <dgm:prSet phldrT="[Text]" custT="1"/>
      <dgm:spPr/>
      <dgm:t>
        <a:bodyPr/>
        <a:lstStyle/>
        <a:p>
          <a:r>
            <a:rPr lang="en-US" sz="1100" b="1" dirty="0" smtClean="0"/>
            <a:t>LATTE</a:t>
          </a:r>
          <a:endParaRPr lang="en-US" sz="1100" b="1" dirty="0"/>
        </a:p>
      </dgm:t>
    </dgm:pt>
    <dgm:pt modelId="{F2A8879F-E6C1-4CDD-A129-B3C45C171434}" type="parTrans" cxnId="{F55785BF-7607-428E-B9A2-EF8954339270}">
      <dgm:prSet/>
      <dgm:spPr/>
      <dgm:t>
        <a:bodyPr/>
        <a:lstStyle/>
        <a:p>
          <a:endParaRPr lang="en-US"/>
        </a:p>
      </dgm:t>
    </dgm:pt>
    <dgm:pt modelId="{CD1377B4-24E6-4860-8261-FDABA281AFE3}" type="sibTrans" cxnId="{F55785BF-7607-428E-B9A2-EF8954339270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D475C0-1BBF-418B-A092-95CF772C4B0B}">
      <dgm:prSet phldrT="[Text]" custT="1"/>
      <dgm:spPr/>
      <dgm:t>
        <a:bodyPr/>
        <a:lstStyle/>
        <a:p>
          <a:r>
            <a:rPr lang="en-US" sz="1100" b="1" dirty="0" smtClean="0"/>
            <a:t>MOCHA</a:t>
          </a:r>
          <a:endParaRPr lang="en-US" sz="1100" b="1" dirty="0"/>
        </a:p>
      </dgm:t>
    </dgm:pt>
    <dgm:pt modelId="{61618836-A47A-4E58-B2A9-AE57144CF68A}" type="parTrans" cxnId="{55AF3BD3-96E5-40E9-AC4A-4272DCA2962C}">
      <dgm:prSet/>
      <dgm:spPr/>
      <dgm:t>
        <a:bodyPr/>
        <a:lstStyle/>
        <a:p>
          <a:endParaRPr lang="en-US"/>
        </a:p>
      </dgm:t>
    </dgm:pt>
    <dgm:pt modelId="{6DEFE396-8DD2-4E07-8131-BD33A47EF0A3}" type="sibTrans" cxnId="{55AF3BD3-96E5-40E9-AC4A-4272DCA2962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</dgm:pt>
    <dgm:pt modelId="{EFB8CD49-6070-4B0B-9DF8-5A62E9DBE98F}" type="pres">
      <dgm:prSet presAssocID="{57D1BB3E-E6BC-4BD9-9213-505C8B2848C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FA7E1C3-A279-45D1-A1B2-407CD89EA66D}" type="pres">
      <dgm:prSet presAssocID="{57D1BB3E-E6BC-4BD9-9213-505C8B2848C9}" presName="Name1" presStyleCnt="0"/>
      <dgm:spPr/>
    </dgm:pt>
    <dgm:pt modelId="{4A1A5FD6-7D2C-4665-9981-D82C93761A79}" type="pres">
      <dgm:prSet presAssocID="{9791AC51-BB8D-4226-8CA2-64F1F67AA3C4}" presName="picture_1" presStyleCnt="0"/>
      <dgm:spPr/>
    </dgm:pt>
    <dgm:pt modelId="{335C79F3-36D0-4197-918B-0672CBFAD049}" type="pres">
      <dgm:prSet presAssocID="{9791AC51-BB8D-4226-8CA2-64F1F67AA3C4}" presName="pictureRepeatNode" presStyleLbl="alignImgPlace1" presStyleIdx="0" presStyleCnt="4" custScaleY="91146" custLinFactNeighborX="503" custLinFactNeighborY="-503"/>
      <dgm:spPr/>
      <dgm:t>
        <a:bodyPr/>
        <a:lstStyle/>
        <a:p>
          <a:endParaRPr lang="en-US"/>
        </a:p>
      </dgm:t>
    </dgm:pt>
    <dgm:pt modelId="{9613E1CC-E179-4BDF-A4E4-B20432F246CE}" type="pres">
      <dgm:prSet presAssocID="{C5E13ACD-3054-45E7-9F25-59BA7855F2E3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B2E63-8F80-49BF-9839-45D95D408E57}" type="pres">
      <dgm:prSet presAssocID="{1B1514CF-89CD-4BE4-B2C7-C2481AED0BC5}" presName="picture_2" presStyleCnt="0"/>
      <dgm:spPr/>
    </dgm:pt>
    <dgm:pt modelId="{E665DA0F-ECA0-4F76-81F3-FA92660B5DD0}" type="pres">
      <dgm:prSet presAssocID="{1B1514CF-89CD-4BE4-B2C7-C2481AED0BC5}" presName="pictureRepeatNode" presStyleLbl="alignImgPlace1" presStyleIdx="1" presStyleCnt="4"/>
      <dgm:spPr/>
      <dgm:t>
        <a:bodyPr/>
        <a:lstStyle/>
        <a:p>
          <a:endParaRPr lang="en-US"/>
        </a:p>
      </dgm:t>
    </dgm:pt>
    <dgm:pt modelId="{5EACC263-B497-4EBD-A801-3B802DDD367B}" type="pres">
      <dgm:prSet presAssocID="{00B736C8-43DC-4F85-877E-59D572E88E82}" presName="line_2" presStyleLbl="parChTrans1D1" presStyleIdx="0" presStyleCnt="3"/>
      <dgm:spPr/>
    </dgm:pt>
    <dgm:pt modelId="{2E08B647-AE24-4174-873D-D112A0B7476C}" type="pres">
      <dgm:prSet presAssocID="{00B736C8-43DC-4F85-877E-59D572E88E82}" presName="textparent_2" presStyleLbl="node1" presStyleIdx="0" presStyleCnt="0"/>
      <dgm:spPr/>
    </dgm:pt>
    <dgm:pt modelId="{A4C4BB0A-2884-48E3-880F-A103CCADB149}" type="pres">
      <dgm:prSet presAssocID="{00B736C8-43DC-4F85-877E-59D572E88E82}" presName="text_2" presStyleLbl="revTx" presStyleIdx="0" presStyleCnt="3" custScaleX="941909" custScaleY="617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99D0A-653C-4A7B-9DA8-AD138E049C42}" type="pres">
      <dgm:prSet presAssocID="{CD1377B4-24E6-4860-8261-FDABA281AFE3}" presName="picture_3" presStyleCnt="0"/>
      <dgm:spPr/>
    </dgm:pt>
    <dgm:pt modelId="{B0B0A515-99E3-4930-8132-505A99CAA80A}" type="pres">
      <dgm:prSet presAssocID="{CD1377B4-24E6-4860-8261-FDABA281AFE3}" presName="pictureRepeatNode" presStyleLbl="alignImgPlace1" presStyleIdx="2" presStyleCnt="4"/>
      <dgm:spPr/>
      <dgm:t>
        <a:bodyPr/>
        <a:lstStyle/>
        <a:p>
          <a:endParaRPr lang="en-US"/>
        </a:p>
      </dgm:t>
    </dgm:pt>
    <dgm:pt modelId="{0B30F09B-6752-4ED9-B399-0605EB901046}" type="pres">
      <dgm:prSet presAssocID="{E5B8B916-FA28-4D79-A98F-69F1A7807367}" presName="line_3" presStyleLbl="parChTrans1D1" presStyleIdx="1" presStyleCnt="3"/>
      <dgm:spPr/>
    </dgm:pt>
    <dgm:pt modelId="{CB8D80D2-988D-44B9-AB6D-4F0F15832F0A}" type="pres">
      <dgm:prSet presAssocID="{E5B8B916-FA28-4D79-A98F-69F1A7807367}" presName="textparent_3" presStyleLbl="node1" presStyleIdx="0" presStyleCnt="0"/>
      <dgm:spPr/>
    </dgm:pt>
    <dgm:pt modelId="{24DC7209-A1EE-4DD5-8B6C-01AF964835E1}" type="pres">
      <dgm:prSet presAssocID="{E5B8B916-FA28-4D79-A98F-69F1A7807367}" presName="text_3" presStyleLbl="revTx" presStyleIdx="1" presStyleCnt="3" custScaleX="1017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CAF39-468E-4DBD-AA97-BB63E81A468B}" type="pres">
      <dgm:prSet presAssocID="{6DEFE396-8DD2-4E07-8131-BD33A47EF0A3}" presName="picture_4" presStyleCnt="0"/>
      <dgm:spPr/>
    </dgm:pt>
    <dgm:pt modelId="{7DA471DD-18D4-4381-8800-B4707282AB56}" type="pres">
      <dgm:prSet presAssocID="{6DEFE396-8DD2-4E07-8131-BD33A47EF0A3}" presName="pictureRepeatNode" presStyleLbl="alignImgPlace1" presStyleIdx="3" presStyleCnt="4"/>
      <dgm:spPr/>
      <dgm:t>
        <a:bodyPr/>
        <a:lstStyle/>
        <a:p>
          <a:endParaRPr lang="en-US"/>
        </a:p>
      </dgm:t>
    </dgm:pt>
    <dgm:pt modelId="{DEAF0664-0296-4A72-84EA-E5437929915F}" type="pres">
      <dgm:prSet presAssocID="{AED475C0-1BBF-418B-A092-95CF772C4B0B}" presName="line_4" presStyleLbl="parChTrans1D1" presStyleIdx="2" presStyleCnt="3"/>
      <dgm:spPr/>
    </dgm:pt>
    <dgm:pt modelId="{4DE2FF34-A4A0-4011-8A95-C29DEC332372}" type="pres">
      <dgm:prSet presAssocID="{AED475C0-1BBF-418B-A092-95CF772C4B0B}" presName="textparent_4" presStyleLbl="node1" presStyleIdx="0" presStyleCnt="0"/>
      <dgm:spPr/>
    </dgm:pt>
    <dgm:pt modelId="{C9686AB1-10FD-410E-BDB6-C2F493E4A4A5}" type="pres">
      <dgm:prSet presAssocID="{AED475C0-1BBF-418B-A092-95CF772C4B0B}" presName="text_4" presStyleLbl="revTx" presStyleIdx="2" presStyleCnt="3" custScaleX="13768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B64832-FF9A-4733-89DB-427A0DF98BBA}" type="presOf" srcId="{CD1377B4-24E6-4860-8261-FDABA281AFE3}" destId="{B0B0A515-99E3-4930-8132-505A99CAA80A}" srcOrd="0" destOrd="0" presId="urn:microsoft.com/office/officeart/2008/layout/CircularPictureCallout"/>
    <dgm:cxn modelId="{DCECFCF7-315F-405F-BFC0-E6F484C3F308}" type="presOf" srcId="{C5E13ACD-3054-45E7-9F25-59BA7855F2E3}" destId="{9613E1CC-E179-4BDF-A4E4-B20432F246CE}" srcOrd="0" destOrd="0" presId="urn:microsoft.com/office/officeart/2008/layout/CircularPictureCallout"/>
    <dgm:cxn modelId="{D49731CE-D65A-41A1-B2E4-4ADC0B0544B9}" type="presOf" srcId="{57D1BB3E-E6BC-4BD9-9213-505C8B2848C9}" destId="{EFB8CD49-6070-4B0B-9DF8-5A62E9DBE98F}" srcOrd="0" destOrd="0" presId="urn:microsoft.com/office/officeart/2008/layout/CircularPictureCallout"/>
    <dgm:cxn modelId="{1AF9847F-B7C4-4B2D-8B90-848451ADF3C6}" type="presOf" srcId="{9791AC51-BB8D-4226-8CA2-64F1F67AA3C4}" destId="{335C79F3-36D0-4197-918B-0672CBFAD049}" srcOrd="0" destOrd="0" presId="urn:microsoft.com/office/officeart/2008/layout/CircularPictureCallout"/>
    <dgm:cxn modelId="{D6B06D48-8D5D-4913-9EE5-2441D91753BC}" srcId="{57D1BB3E-E6BC-4BD9-9213-505C8B2848C9}" destId="{C5E13ACD-3054-45E7-9F25-59BA7855F2E3}" srcOrd="0" destOrd="0" parTransId="{288E3AEC-5CA7-4F13-A55C-281F947AB9B2}" sibTransId="{9791AC51-BB8D-4226-8CA2-64F1F67AA3C4}"/>
    <dgm:cxn modelId="{4743D732-B40E-4A88-B4F4-1E6DE2351C67}" type="presOf" srcId="{00B736C8-43DC-4F85-877E-59D572E88E82}" destId="{A4C4BB0A-2884-48E3-880F-A103CCADB149}" srcOrd="0" destOrd="0" presId="urn:microsoft.com/office/officeart/2008/layout/CircularPictureCallout"/>
    <dgm:cxn modelId="{5FCCA36F-CE32-48D5-A91D-24B2A3D0F1AD}" type="presOf" srcId="{AED475C0-1BBF-418B-A092-95CF772C4B0B}" destId="{C9686AB1-10FD-410E-BDB6-C2F493E4A4A5}" srcOrd="0" destOrd="0" presId="urn:microsoft.com/office/officeart/2008/layout/CircularPictureCallout"/>
    <dgm:cxn modelId="{55AF3BD3-96E5-40E9-AC4A-4272DCA2962C}" srcId="{57D1BB3E-E6BC-4BD9-9213-505C8B2848C9}" destId="{AED475C0-1BBF-418B-A092-95CF772C4B0B}" srcOrd="3" destOrd="0" parTransId="{61618836-A47A-4E58-B2A9-AE57144CF68A}" sibTransId="{6DEFE396-8DD2-4E07-8131-BD33A47EF0A3}"/>
    <dgm:cxn modelId="{B8BF214A-8BE0-4F4B-8CB4-FAED48DB5BE2}" srcId="{57D1BB3E-E6BC-4BD9-9213-505C8B2848C9}" destId="{00B736C8-43DC-4F85-877E-59D572E88E82}" srcOrd="1" destOrd="0" parTransId="{E7FC8BD0-D715-4018-933A-0AAF45B54485}" sibTransId="{1B1514CF-89CD-4BE4-B2C7-C2481AED0BC5}"/>
    <dgm:cxn modelId="{F55785BF-7607-428E-B9A2-EF8954339270}" srcId="{57D1BB3E-E6BC-4BD9-9213-505C8B2848C9}" destId="{E5B8B916-FA28-4D79-A98F-69F1A7807367}" srcOrd="2" destOrd="0" parTransId="{F2A8879F-E6C1-4CDD-A129-B3C45C171434}" sibTransId="{CD1377B4-24E6-4860-8261-FDABA281AFE3}"/>
    <dgm:cxn modelId="{2DEC1B9A-A0F8-4AD5-8C3B-C6FACD6689A9}" type="presOf" srcId="{E5B8B916-FA28-4D79-A98F-69F1A7807367}" destId="{24DC7209-A1EE-4DD5-8B6C-01AF964835E1}" srcOrd="0" destOrd="0" presId="urn:microsoft.com/office/officeart/2008/layout/CircularPictureCallout"/>
    <dgm:cxn modelId="{B80FEC1F-FFB7-40BB-BA44-4465E3444641}" type="presOf" srcId="{6DEFE396-8DD2-4E07-8131-BD33A47EF0A3}" destId="{7DA471DD-18D4-4381-8800-B4707282AB56}" srcOrd="0" destOrd="0" presId="urn:microsoft.com/office/officeart/2008/layout/CircularPictureCallout"/>
    <dgm:cxn modelId="{4220B649-0A50-4977-8D29-0FCAADCBF0C3}" type="presOf" srcId="{1B1514CF-89CD-4BE4-B2C7-C2481AED0BC5}" destId="{E665DA0F-ECA0-4F76-81F3-FA92660B5DD0}" srcOrd="0" destOrd="0" presId="urn:microsoft.com/office/officeart/2008/layout/CircularPictureCallout"/>
    <dgm:cxn modelId="{75C101A4-C933-49ED-909E-4ACA68F2F03F}" type="presParOf" srcId="{EFB8CD49-6070-4B0B-9DF8-5A62E9DBE98F}" destId="{9FA7E1C3-A279-45D1-A1B2-407CD89EA66D}" srcOrd="0" destOrd="0" presId="urn:microsoft.com/office/officeart/2008/layout/CircularPictureCallout"/>
    <dgm:cxn modelId="{FDC40188-41B6-4410-8B3D-56EF38AA5ADF}" type="presParOf" srcId="{9FA7E1C3-A279-45D1-A1B2-407CD89EA66D}" destId="{4A1A5FD6-7D2C-4665-9981-D82C93761A79}" srcOrd="0" destOrd="0" presId="urn:microsoft.com/office/officeart/2008/layout/CircularPictureCallout"/>
    <dgm:cxn modelId="{2F70899C-8E08-4A22-B20D-5E743EB96C34}" type="presParOf" srcId="{4A1A5FD6-7D2C-4665-9981-D82C93761A79}" destId="{335C79F3-36D0-4197-918B-0672CBFAD049}" srcOrd="0" destOrd="0" presId="urn:microsoft.com/office/officeart/2008/layout/CircularPictureCallout"/>
    <dgm:cxn modelId="{AEE07603-D660-4707-A8A6-66DD747AB040}" type="presParOf" srcId="{9FA7E1C3-A279-45D1-A1B2-407CD89EA66D}" destId="{9613E1CC-E179-4BDF-A4E4-B20432F246CE}" srcOrd="1" destOrd="0" presId="urn:microsoft.com/office/officeart/2008/layout/CircularPictureCallout"/>
    <dgm:cxn modelId="{A3812DF2-EBA8-455C-9761-ABE2D231C473}" type="presParOf" srcId="{9FA7E1C3-A279-45D1-A1B2-407CD89EA66D}" destId="{741B2E63-8F80-49BF-9839-45D95D408E57}" srcOrd="2" destOrd="0" presId="urn:microsoft.com/office/officeart/2008/layout/CircularPictureCallout"/>
    <dgm:cxn modelId="{C23C0BEE-74AE-413A-8CD1-79CD5E8C1187}" type="presParOf" srcId="{741B2E63-8F80-49BF-9839-45D95D408E57}" destId="{E665DA0F-ECA0-4F76-81F3-FA92660B5DD0}" srcOrd="0" destOrd="0" presId="urn:microsoft.com/office/officeart/2008/layout/CircularPictureCallout"/>
    <dgm:cxn modelId="{1E36C980-9426-4DC6-B35F-9F904049F781}" type="presParOf" srcId="{9FA7E1C3-A279-45D1-A1B2-407CD89EA66D}" destId="{5EACC263-B497-4EBD-A801-3B802DDD367B}" srcOrd="3" destOrd="0" presId="urn:microsoft.com/office/officeart/2008/layout/CircularPictureCallout"/>
    <dgm:cxn modelId="{7D15CC0D-134E-43E4-B6BA-F07770787AE6}" type="presParOf" srcId="{9FA7E1C3-A279-45D1-A1B2-407CD89EA66D}" destId="{2E08B647-AE24-4174-873D-D112A0B7476C}" srcOrd="4" destOrd="0" presId="urn:microsoft.com/office/officeart/2008/layout/CircularPictureCallout"/>
    <dgm:cxn modelId="{135E11D4-D867-45EC-A75E-14EF1C5950A3}" type="presParOf" srcId="{2E08B647-AE24-4174-873D-D112A0B7476C}" destId="{A4C4BB0A-2884-48E3-880F-A103CCADB149}" srcOrd="0" destOrd="0" presId="urn:microsoft.com/office/officeart/2008/layout/CircularPictureCallout"/>
    <dgm:cxn modelId="{0131EFC0-D588-43B5-94E0-883247B34F90}" type="presParOf" srcId="{9FA7E1C3-A279-45D1-A1B2-407CD89EA66D}" destId="{F7B99D0A-653C-4A7B-9DA8-AD138E049C42}" srcOrd="5" destOrd="0" presId="urn:microsoft.com/office/officeart/2008/layout/CircularPictureCallout"/>
    <dgm:cxn modelId="{22E7794F-3420-4F70-B9B7-B67DCE4B13D5}" type="presParOf" srcId="{F7B99D0A-653C-4A7B-9DA8-AD138E049C42}" destId="{B0B0A515-99E3-4930-8132-505A99CAA80A}" srcOrd="0" destOrd="0" presId="urn:microsoft.com/office/officeart/2008/layout/CircularPictureCallout"/>
    <dgm:cxn modelId="{26842A3F-93DA-48FD-BFDB-B3C2841AB9C1}" type="presParOf" srcId="{9FA7E1C3-A279-45D1-A1B2-407CD89EA66D}" destId="{0B30F09B-6752-4ED9-B399-0605EB901046}" srcOrd="6" destOrd="0" presId="urn:microsoft.com/office/officeart/2008/layout/CircularPictureCallout"/>
    <dgm:cxn modelId="{B8F25FDE-C78C-49E5-9D14-6C5988ABEEC3}" type="presParOf" srcId="{9FA7E1C3-A279-45D1-A1B2-407CD89EA66D}" destId="{CB8D80D2-988D-44B9-AB6D-4F0F15832F0A}" srcOrd="7" destOrd="0" presId="urn:microsoft.com/office/officeart/2008/layout/CircularPictureCallout"/>
    <dgm:cxn modelId="{EEBB22E6-819C-4CBA-9A18-ACC9ED4C5A42}" type="presParOf" srcId="{CB8D80D2-988D-44B9-AB6D-4F0F15832F0A}" destId="{24DC7209-A1EE-4DD5-8B6C-01AF964835E1}" srcOrd="0" destOrd="0" presId="urn:microsoft.com/office/officeart/2008/layout/CircularPictureCallout"/>
    <dgm:cxn modelId="{3678D010-21C8-4F68-A513-0985C1DDA407}" type="presParOf" srcId="{9FA7E1C3-A279-45D1-A1B2-407CD89EA66D}" destId="{FBCCAF39-468E-4DBD-AA97-BB63E81A468B}" srcOrd="8" destOrd="0" presId="urn:microsoft.com/office/officeart/2008/layout/CircularPictureCallout"/>
    <dgm:cxn modelId="{B2A38765-ED9D-42E2-86AB-76C03BADD9D9}" type="presParOf" srcId="{FBCCAF39-468E-4DBD-AA97-BB63E81A468B}" destId="{7DA471DD-18D4-4381-8800-B4707282AB56}" srcOrd="0" destOrd="0" presId="urn:microsoft.com/office/officeart/2008/layout/CircularPictureCallout"/>
    <dgm:cxn modelId="{E4389CF5-DDE6-40A8-BB50-2369623AFBF9}" type="presParOf" srcId="{9FA7E1C3-A279-45D1-A1B2-407CD89EA66D}" destId="{DEAF0664-0296-4A72-84EA-E5437929915F}" srcOrd="9" destOrd="0" presId="urn:microsoft.com/office/officeart/2008/layout/CircularPictureCallout"/>
    <dgm:cxn modelId="{0E26B560-0B1F-41B8-BE1C-D143F0217E06}" type="presParOf" srcId="{9FA7E1C3-A279-45D1-A1B2-407CD89EA66D}" destId="{4DE2FF34-A4A0-4011-8A95-C29DEC332372}" srcOrd="10" destOrd="0" presId="urn:microsoft.com/office/officeart/2008/layout/CircularPictureCallout"/>
    <dgm:cxn modelId="{2B173D74-8A7A-43B0-A14B-505F9EAEA2AD}" type="presParOf" srcId="{4DE2FF34-A4A0-4011-8A95-C29DEC332372}" destId="{C9686AB1-10FD-410E-BDB6-C2F493E4A4A5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F0664-0296-4A72-84EA-E5437929915F}">
      <dsp:nvSpPr>
        <dsp:cNvPr id="0" name=""/>
        <dsp:cNvSpPr/>
      </dsp:nvSpPr>
      <dsp:spPr>
        <a:xfrm>
          <a:off x="1281567" y="3305363"/>
          <a:ext cx="257314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0F09B-6752-4ED9-B399-0605EB901046}">
      <dsp:nvSpPr>
        <dsp:cNvPr id="0" name=""/>
        <dsp:cNvSpPr/>
      </dsp:nvSpPr>
      <dsp:spPr>
        <a:xfrm>
          <a:off x="1281567" y="2408350"/>
          <a:ext cx="220409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CC263-B497-4EBD-A801-3B802DDD367B}">
      <dsp:nvSpPr>
        <dsp:cNvPr id="0" name=""/>
        <dsp:cNvSpPr/>
      </dsp:nvSpPr>
      <dsp:spPr>
        <a:xfrm>
          <a:off x="1281567" y="1511336"/>
          <a:ext cx="257314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C79F3-36D0-4197-918B-0672CBFAD049}">
      <dsp:nvSpPr>
        <dsp:cNvPr id="0" name=""/>
        <dsp:cNvSpPr/>
      </dsp:nvSpPr>
      <dsp:spPr>
        <a:xfrm>
          <a:off x="13011" y="1227470"/>
          <a:ext cx="2562895" cy="23359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613E1CC-E179-4BDF-A4E4-B20432F246CE}">
      <dsp:nvSpPr>
        <dsp:cNvPr id="0" name=""/>
        <dsp:cNvSpPr/>
      </dsp:nvSpPr>
      <dsp:spPr>
        <a:xfrm>
          <a:off x="461441" y="2487799"/>
          <a:ext cx="1640253" cy="845755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/>
        </a:p>
      </dsp:txBody>
      <dsp:txXfrm>
        <a:off x="461441" y="2487799"/>
        <a:ext cx="1640253" cy="845755"/>
      </dsp:txXfrm>
    </dsp:sp>
    <dsp:sp modelId="{E665DA0F-ECA0-4F76-81F3-FA92660B5DD0}">
      <dsp:nvSpPr>
        <dsp:cNvPr id="0" name=""/>
        <dsp:cNvSpPr/>
      </dsp:nvSpPr>
      <dsp:spPr>
        <a:xfrm>
          <a:off x="3470280" y="1126902"/>
          <a:ext cx="768868" cy="76886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4C4BB0A-2884-48E3-880F-A103CCADB149}">
      <dsp:nvSpPr>
        <dsp:cNvPr id="0" name=""/>
        <dsp:cNvSpPr/>
      </dsp:nvSpPr>
      <dsp:spPr>
        <a:xfrm>
          <a:off x="4239149" y="1273917"/>
          <a:ext cx="886521" cy="47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0" rIns="4191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ESPRESSO</a:t>
          </a:r>
          <a:endParaRPr lang="en-US" sz="1100" b="1" kern="1200" dirty="0"/>
        </a:p>
      </dsp:txBody>
      <dsp:txXfrm>
        <a:off x="4239149" y="1273917"/>
        <a:ext cx="886521" cy="474837"/>
      </dsp:txXfrm>
    </dsp:sp>
    <dsp:sp modelId="{B0B0A515-99E3-4930-8132-505A99CAA80A}">
      <dsp:nvSpPr>
        <dsp:cNvPr id="0" name=""/>
        <dsp:cNvSpPr/>
      </dsp:nvSpPr>
      <dsp:spPr>
        <a:xfrm>
          <a:off x="3101223" y="2023915"/>
          <a:ext cx="768868" cy="76886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4DC7209-A1EE-4DD5-8B6C-01AF964835E1}">
      <dsp:nvSpPr>
        <dsp:cNvPr id="0" name=""/>
        <dsp:cNvSpPr/>
      </dsp:nvSpPr>
      <dsp:spPr>
        <a:xfrm>
          <a:off x="3870092" y="2023915"/>
          <a:ext cx="1254077" cy="76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0" rIns="4191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LATTE</a:t>
          </a:r>
          <a:endParaRPr lang="en-US" sz="1100" b="1" kern="1200" dirty="0"/>
        </a:p>
      </dsp:txBody>
      <dsp:txXfrm>
        <a:off x="3870092" y="2023915"/>
        <a:ext cx="1254077" cy="768868"/>
      </dsp:txXfrm>
    </dsp:sp>
    <dsp:sp modelId="{7DA471DD-18D4-4381-8800-B4707282AB56}">
      <dsp:nvSpPr>
        <dsp:cNvPr id="0" name=""/>
        <dsp:cNvSpPr/>
      </dsp:nvSpPr>
      <dsp:spPr>
        <a:xfrm>
          <a:off x="3470280" y="2920929"/>
          <a:ext cx="768868" cy="76886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9686AB1-10FD-410E-BDB6-C2F493E4A4A5}">
      <dsp:nvSpPr>
        <dsp:cNvPr id="0" name=""/>
        <dsp:cNvSpPr/>
      </dsp:nvSpPr>
      <dsp:spPr>
        <a:xfrm>
          <a:off x="4239149" y="2920929"/>
          <a:ext cx="885927" cy="76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0" rIns="4191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MOCHA</a:t>
          </a:r>
          <a:endParaRPr lang="en-US" sz="1100" b="1" kern="1200" dirty="0"/>
        </a:p>
      </dsp:txBody>
      <dsp:txXfrm>
        <a:off x="4239149" y="2920929"/>
        <a:ext cx="885927" cy="768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9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5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1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68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44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69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3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2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4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8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2BF592D-B1B5-4B26-B7D4-0F33C490911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D7EF5B9-F25A-45A2-9C89-A4A5CFD5C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ffeehouse" TargetMode="External"/><Relationship Id="rId2" Type="http://schemas.openxmlformats.org/officeDocument/2006/relationships/hyperlink" Target="mailto:jihanalisa2000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352759"/>
            <a:ext cx="8349140" cy="2677648"/>
          </a:xfrm>
        </p:spPr>
        <p:txBody>
          <a:bodyPr anchor="t">
            <a:normAutofit/>
          </a:bodyPr>
          <a:lstStyle/>
          <a:p>
            <a:r>
              <a:rPr lang="en-US" sz="44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THE ART OF COFFEE EMTREPRENEURSHIP</a:t>
            </a:r>
            <a:endParaRPr lang="en-US" sz="4400" b="1" u="sng" dirty="0">
              <a:solidFill>
                <a:schemeClr val="accent1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314423"/>
            <a:ext cx="4086746" cy="1687131"/>
          </a:xfrm>
        </p:spPr>
        <p:txBody>
          <a:bodyPr>
            <a:normAutofit fontScale="32500" lnSpcReduction="20000"/>
          </a:bodyPr>
          <a:lstStyle/>
          <a:p>
            <a:r>
              <a:rPr lang="en-US" sz="6400" b="1" dirty="0" smtClean="0"/>
              <a:t>NAME: JIHANA AKTER LISA</a:t>
            </a:r>
          </a:p>
          <a:p>
            <a:r>
              <a:rPr lang="en-US" sz="6400" b="1" dirty="0" smtClean="0"/>
              <a:t>DEPARTMENT: PHYSICS</a:t>
            </a:r>
          </a:p>
          <a:p>
            <a:r>
              <a:rPr lang="en-US" sz="6400" b="1" dirty="0"/>
              <a:t>BATCH NO: </a:t>
            </a:r>
            <a:r>
              <a:rPr lang="en-US" sz="6400" b="1" dirty="0" smtClean="0"/>
              <a:t>20</a:t>
            </a:r>
          </a:p>
          <a:p>
            <a:r>
              <a:rPr lang="en-US" sz="6400" b="1" dirty="0" smtClean="0"/>
              <a:t>DATE: </a:t>
            </a:r>
            <a:r>
              <a:rPr lang="en-US" sz="6400" b="1" dirty="0" smtClean="0"/>
              <a:t>06-10-24</a:t>
            </a:r>
            <a:endParaRPr lang="en-US" sz="6400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74" y="0"/>
            <a:ext cx="2301025" cy="17772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07398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154956" y="2137892"/>
            <a:ext cx="5142814" cy="3696237"/>
          </a:xfrm>
        </p:spPr>
        <p:txBody>
          <a:bodyPr/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Lisa's Latte Lounge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is a cozy and welcoming coffee shop that offers a unique blend of artisanal coffee, friendly service, and a relaxing atmosphere. Established to bring together coffee enthusiasts, it specializes in freshly brewed, high-quality coffee beverages made from sustainably sourced beans. The lounge prides itself on creating a perfect environment for work, relaxation, and socializing. With a wide range of specialty coffees, teas, and freshly baked goods, Lisa’s Latte Lounge has become a favorite spot for locals seeking quality and comfort.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154955" y="1171977"/>
            <a:ext cx="8825658" cy="54091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ABOUT OF MY COFFEE SHOP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82" y="2395469"/>
            <a:ext cx="3400022" cy="31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78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894" y="1944710"/>
            <a:ext cx="5284482" cy="4121239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Products :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1. Artisanal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Coffee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Premium blends like espresso, cappuccino, and cold brew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2.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Specialty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Drinks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Seasonal lattes,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frappés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, and tea infusions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3.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Fresh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Baked Goods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Daily pastries, muffins, and cakes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4.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Healthy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Snacks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Smoothies, granola bars, and yogurt parfaits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6" y="1171977"/>
            <a:ext cx="8825658" cy="772733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PRODUCTS AND SERVICES</a:t>
            </a:r>
            <a:endParaRPr lang="en-US" sz="2000" b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02026542"/>
              </p:ext>
            </p:extLst>
          </p:nvPr>
        </p:nvGraphicFramePr>
        <p:xfrm>
          <a:off x="6439437" y="1506827"/>
          <a:ext cx="5125791" cy="481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6113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6" y="1906074"/>
            <a:ext cx="5232966" cy="3812146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Services :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1. Cozy </a:t>
            </a:r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Atmosphere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Free Wi-Fi, comfortable seating for work 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or relaxation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2.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Custom Orders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Plant-based options and personalized coffee choices.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3.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Catering Services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Coffee and baked goods for events and meetings.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4.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Merchandise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: Branded mugs, reusable cups, and coffee beans</a:t>
            </a: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043189"/>
            <a:ext cx="8825658" cy="746974"/>
          </a:xfrm>
        </p:spPr>
        <p:txBody>
          <a:bodyPr/>
          <a:lstStyle/>
          <a:p>
            <a:r>
              <a:rPr lang="en-US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PRODUCTS AND SERVICES</a:t>
            </a:r>
          </a:p>
          <a:p>
            <a:endParaRPr lang="en-US" dirty="0"/>
          </a:p>
        </p:txBody>
      </p:sp>
      <p:pic>
        <p:nvPicPr>
          <p:cNvPr id="4" name="WhatsApp Video 2024-10-03 at 19.59.41_14f1ec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7020" y="2717442"/>
            <a:ext cx="3773508" cy="2897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7021" y="2266682"/>
            <a:ext cx="148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Video</a:t>
            </a:r>
            <a:endParaRPr 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6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013" y="1076699"/>
            <a:ext cx="8761413" cy="706964"/>
          </a:xfrm>
        </p:spPr>
        <p:txBody>
          <a:bodyPr/>
          <a:lstStyle/>
          <a:p>
            <a:pPr algn="ctr"/>
            <a:r>
              <a:rPr lang="en-US" sz="24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AND COSTS</a:t>
            </a:r>
            <a:endParaRPr lang="en-US" sz="2400" b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631179"/>
              </p:ext>
            </p:extLst>
          </p:nvPr>
        </p:nvGraphicFramePr>
        <p:xfrm>
          <a:off x="1371597" y="2400299"/>
          <a:ext cx="9391655" cy="381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047"/>
                <a:gridCol w="1506047"/>
                <a:gridCol w="1506047"/>
                <a:gridCol w="1506047"/>
                <a:gridCol w="1122489"/>
                <a:gridCol w="1122489"/>
                <a:gridCol w="1122489"/>
              </a:tblGrid>
              <a:tr h="14524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Month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Sales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($)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Cost of Goods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Sold (COGS)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($)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Labor Cost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Rent and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($)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Marketing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($)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 Profit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($)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</a:tr>
              <a:tr h="5557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</a:tr>
              <a:tr h="450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/>
                </a:tc>
              </a:tr>
              <a:tr h="450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9525" marR="9525" marT="9525" marB="0" anchor="ctr"/>
                </a:tc>
              </a:tr>
              <a:tr h="450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</a:tr>
              <a:tr h="4504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9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AND COSTS</a:t>
            </a:r>
            <a:endParaRPr lang="en-US" sz="2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068297"/>
              </p:ext>
            </p:extLst>
          </p:nvPr>
        </p:nvGraphicFramePr>
        <p:xfrm>
          <a:off x="1155700" y="2150772"/>
          <a:ext cx="9701190" cy="4185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10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6289034" cy="3670002"/>
          </a:xfrm>
        </p:spPr>
        <p:txBody>
          <a:bodyPr/>
          <a:lstStyle/>
          <a:p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For further details or to plan your visit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:</a:t>
            </a:r>
            <a:b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Address:</a:t>
            </a: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err="1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Bhola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, </a:t>
            </a:r>
            <a:r>
              <a:rPr lang="en-US" sz="1600" dirty="0" err="1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Barishal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Phone:</a:t>
            </a: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017488******</a:t>
            </a:r>
            <a:b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Email:</a:t>
            </a: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  <a:hlinkClick r:id="rId2"/>
              </a:rPr>
              <a:t>jihanalisa2000@gmail.com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Website:</a:t>
            </a: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  <a:hlinkClick r:id="rId3"/>
              </a:rPr>
              <a:t>Coffee house</a:t>
            </a:r>
            <a:br>
              <a:rPr lang="en-US" sz="1600" dirty="0" smtClean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  <a:hlinkClick r:id="rId3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Feel free to reach out or drop by anytime. We look forward to welcoming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333499"/>
            <a:ext cx="8825658" cy="766233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CONTACT INFORMATION</a:t>
            </a:r>
            <a:endParaRPr lang="en-US" sz="2000" b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4" y="2550017"/>
            <a:ext cx="3090929" cy="2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4627659" cy="2677648"/>
          </a:xfrm>
        </p:spPr>
        <p:txBody>
          <a:bodyPr/>
          <a:lstStyle/>
          <a:p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1600" b="1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  <a:t>In today's bustling world, finding a serene spot to unwind with a quality cup of coffee is invaluable. Lisa's Latte Lounge offers not just exceptional beverages and delectable treats but also a haven for relaxation and connection. By prioritizing sustainability and community engagement, it stands out as a coffee shop that truly cares.</a:t>
            </a:r>
            <a:br>
              <a:rPr lang="en-US" sz="1600" dirty="0">
                <a:solidFill>
                  <a:schemeClr val="tx2">
                    <a:lumMod val="90000"/>
                  </a:schemeClr>
                </a:solidFill>
                <a:latin typeface="Bahnschrift SemiBold" panose="020B0502040204020203" pitchFamily="34" charset="0"/>
              </a:rPr>
            </a:br>
            <a:endParaRPr lang="en-US" sz="1600" dirty="0">
              <a:solidFill>
                <a:schemeClr val="tx2">
                  <a:lumMod val="9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54955" y="1314450"/>
            <a:ext cx="8825658" cy="63026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Final thoughts</a:t>
            </a:r>
            <a:endParaRPr lang="en-US" sz="2000" b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34" y="2099733"/>
            <a:ext cx="2730320" cy="2677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7499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1481070" y="2099733"/>
            <a:ext cx="9298547" cy="26776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1069" y="4777381"/>
            <a:ext cx="8602573" cy="8614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8" y="1287888"/>
            <a:ext cx="9298550" cy="435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9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256</TotalTime>
  <Words>201</Words>
  <Application>Microsoft Office PowerPoint</Application>
  <PresentationFormat>Widescreen</PresentationFormat>
  <Paragraphs>64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Bahnschrift SemiBold</vt:lpstr>
      <vt:lpstr>Calibri</vt:lpstr>
      <vt:lpstr>Century Gothic</vt:lpstr>
      <vt:lpstr>Wingdings 3</vt:lpstr>
      <vt:lpstr>Ion Boardroom</vt:lpstr>
      <vt:lpstr>THE ART OF COFFEE EMTREPRENEURSHIP</vt:lpstr>
      <vt:lpstr>Lisa's Latte Lounge is a cozy and welcoming coffee shop that offers a unique blend of artisanal coffee, friendly service, and a relaxing atmosphere. Established to bring together coffee enthusiasts, it specializes in freshly brewed, high-quality coffee beverages made from sustainably sourced beans. The lounge prides itself on creating a perfect environment for work, relaxation, and socializing. With a wide range of specialty coffees, teas, and freshly baked goods, Lisa’s Latte Lounge has become a favorite spot for locals seeking quality and comfort. </vt:lpstr>
      <vt:lpstr>Products :   1. Artisanal Coffee: Premium blends like espresso, cappuccino, and cold brew.  2. Specialty Drinks: Seasonal lattes, frappés, and tea infusions.  3. Fresh Baked Goods: Daily pastries, muffins, and cakes.  4. Healthy Snacks: Smoothies, granola bars, and yogurt parfaits.  </vt:lpstr>
      <vt:lpstr>Services :  1. Cozy Atmosphere: Free Wi-Fi, comfortable seating for work or relaxation.  2. Custom Orders: Plant-based options and personalized coffee choices.  3. Catering Services: Coffee and baked goods for events and meetings.  4. Merchandise: Branded mugs, reusable cups, and coffee beans</vt:lpstr>
      <vt:lpstr>SALES AND COSTS</vt:lpstr>
      <vt:lpstr>SALES AND COSTS</vt:lpstr>
      <vt:lpstr> For further details or to plan your visit:  Address: Bhola, Barishal  Phone: 017488******  Email: jihanalisa2000@gmail.com  Website: Coffee house  Feel free to reach out or drop by anytime. We look forward to welcoming you!</vt:lpstr>
      <vt:lpstr> In today's bustling world, finding a serene spot to unwind with a quality cup of coffee is invaluable. Lisa's Latte Lounge offers not just exceptional beverages and delectable treats but also a haven for relaxation and connection. By prioritizing sustainability and community engagement, it stands out as a coffee shop that truly cares.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parvez</dc:creator>
  <cp:lastModifiedBy>parvez</cp:lastModifiedBy>
  <cp:revision>27</cp:revision>
  <dcterms:created xsi:type="dcterms:W3CDTF">2024-10-03T18:14:29Z</dcterms:created>
  <dcterms:modified xsi:type="dcterms:W3CDTF">2024-10-05T21:06:42Z</dcterms:modified>
</cp:coreProperties>
</file>